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5"/>
  </p:notesMasterIdLst>
  <p:sldIdLst>
    <p:sldId id="320" r:id="rId5"/>
    <p:sldId id="317" r:id="rId6"/>
    <p:sldId id="318" r:id="rId7"/>
    <p:sldId id="267" r:id="rId8"/>
    <p:sldId id="268" r:id="rId9"/>
    <p:sldId id="269" r:id="rId10"/>
    <p:sldId id="321" r:id="rId11"/>
    <p:sldId id="322" r:id="rId12"/>
    <p:sldId id="271" r:id="rId13"/>
    <p:sldId id="265" r:id="rId14"/>
    <p:sldId id="323" r:id="rId15"/>
    <p:sldId id="327" r:id="rId16"/>
    <p:sldId id="325" r:id="rId17"/>
    <p:sldId id="274" r:id="rId18"/>
    <p:sldId id="275" r:id="rId19"/>
    <p:sldId id="32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6" r:id="rId28"/>
    <p:sldId id="329" r:id="rId29"/>
    <p:sldId id="288" r:id="rId30"/>
    <p:sldId id="293" r:id="rId31"/>
    <p:sldId id="296" r:id="rId32"/>
    <p:sldId id="297" r:id="rId33"/>
    <p:sldId id="298" r:id="rId34"/>
    <p:sldId id="299" r:id="rId35"/>
    <p:sldId id="300" r:id="rId36"/>
    <p:sldId id="302" r:id="rId37"/>
    <p:sldId id="304" r:id="rId38"/>
    <p:sldId id="305" r:id="rId39"/>
    <p:sldId id="308" r:id="rId40"/>
    <p:sldId id="314" r:id="rId41"/>
    <p:sldId id="315" r:id="rId42"/>
    <p:sldId id="328" r:id="rId43"/>
    <p:sldId id="294" r:id="rId4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rnaiz Navarro" initials="CAN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F1"/>
    <a:srgbClr val="FFFBFF"/>
    <a:srgbClr val="FEFBFE"/>
    <a:srgbClr val="F5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31"/>
    <p:restoredTop sz="95474" autoAdjust="0"/>
  </p:normalViewPr>
  <p:slideViewPr>
    <p:cSldViewPr snapToGrid="0" snapToObjects="1">
      <p:cViewPr varScale="1">
        <p:scale>
          <a:sx n="101" d="100"/>
          <a:sy n="101" d="100"/>
        </p:scale>
        <p:origin x="2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27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4T12:13:20.501" idx="10">
    <p:pos x="10" y="10"/>
    <p:text>Update the name of the subject and your details (BTS email).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5T11:36:18.509" idx="3">
    <p:pos x="9" y="9"/>
    <p:text>Explain the students the goal of the day and what is it useful for in a digital project. Explain the reason why they will learn it. It gives context and helps them to have the big picture.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5T11:39:22.905" idx="4">
    <p:pos x="6" y="7"/>
    <p:text>Include the index of contents of the subject, so the students have always context. For every lesson, highlight the content of the day, it will help students check their progress.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4T12:23:14.572" idx="15">
    <p:pos x="10" y="10"/>
    <p:text>Spend the last 10-15 minutes reviewing what they learnt. Check if they understood the key points by asking them specific questions. Leave enough time for Q&amp;A and revision.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33F71-3E53-C049-8158-7AAEB8A39446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5D97B-F475-4844-892E-96B245742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eb11c5138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5eb11c513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296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f2511f5be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5f2511f5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634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f2511f5be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5f2511f5b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139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f2511f5be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5f2511f5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592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f2511f5be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f2511f5b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2206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f2511f5be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5f2511f5b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596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2511f5be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5f2511f5b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472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2511f5be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5f2511f5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203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f2511f5be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5f2511f5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1420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f2511f5be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5f2511f5b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9318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f2511f5be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5f2511f5b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143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eb11c5138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5eb11c513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482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f2511f5be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5f2511f5b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81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f2511f5be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5f2511f5b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6868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f2511f5be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5f2511f5b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989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f2511f5be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5f2511f5be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0513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f2511f5be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5f2511f5b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350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f2511f5be_0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5f2511f5be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3739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f2511f5be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5f2511f5be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228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f2511f5be_0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5f2511f5be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95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f2511f5be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5f2511f5be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b11c5138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5eb11c513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46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eb11c5138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5eb11c513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678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b11c5138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5eb11c513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602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eb11c5138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5eb11c513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636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eb11c5138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5eb11c513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894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eb11c5138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5eb11c513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608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2511f5be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5f2511f5b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6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D9B2D2D-9A65-4446-A4BB-2E9585DBB07A}"/>
              </a:ext>
            </a:extLst>
          </p:cNvPr>
          <p:cNvSpPr/>
          <p:nvPr userDrawn="1"/>
        </p:nvSpPr>
        <p:spPr>
          <a:xfrm>
            <a:off x="-15875" y="1917700"/>
            <a:ext cx="9159875" cy="2828925"/>
          </a:xfrm>
          <a:prstGeom prst="rect">
            <a:avLst/>
          </a:prstGeom>
          <a:solidFill>
            <a:srgbClr val="00B4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33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BCE4E2FC-3526-4E4B-B705-006C1F11CF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767" y="2732880"/>
            <a:ext cx="1198563" cy="1198563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187D37BE-C181-43E9-90F7-B61667C34FC8}"/>
              </a:ext>
            </a:extLst>
          </p:cNvPr>
          <p:cNvGrpSpPr/>
          <p:nvPr userDrawn="1"/>
        </p:nvGrpSpPr>
        <p:grpSpPr>
          <a:xfrm>
            <a:off x="3568592" y="6370074"/>
            <a:ext cx="1990940" cy="246221"/>
            <a:chOff x="3506673" y="6101329"/>
            <a:chExt cx="1990940" cy="246221"/>
          </a:xfrm>
        </p:grpSpPr>
        <p:pic>
          <p:nvPicPr>
            <p:cNvPr id="12" name="Picture 1">
              <a:extLst>
                <a:ext uri="{FF2B5EF4-FFF2-40B4-BE49-F238E27FC236}">
                  <a16:creationId xmlns:a16="http://schemas.microsoft.com/office/drawing/2014/main" id="{75022B7C-FFCD-4B12-87C1-C77122926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6673" y="6138552"/>
              <a:ext cx="167984" cy="167984"/>
            </a:xfrm>
            <a:prstGeom prst="rect">
              <a:avLst/>
            </a:prstGeom>
          </p:spPr>
        </p:pic>
        <p:sp>
          <p:nvSpPr>
            <p:cNvPr id="13" name="TextBox 2">
              <a:extLst>
                <a:ext uri="{FF2B5EF4-FFF2-40B4-BE49-F238E27FC236}">
                  <a16:creationId xmlns:a16="http://schemas.microsoft.com/office/drawing/2014/main" id="{FF1E5786-D34D-4055-9CFE-361C113E930A}"/>
                </a:ext>
              </a:extLst>
            </p:cNvPr>
            <p:cNvSpPr txBox="1"/>
            <p:nvPr/>
          </p:nvSpPr>
          <p:spPr>
            <a:xfrm>
              <a:off x="3623382" y="6101329"/>
              <a:ext cx="18742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venir Book" charset="0"/>
                  <a:ea typeface="Avenir Book" charset="0"/>
                  <a:cs typeface="Avenir Book" charset="0"/>
                </a:rPr>
                <a:t>Barcelona Technology School S.L.</a:t>
              </a:r>
            </a:p>
          </p:txBody>
        </p:sp>
      </p:grp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18907C-2439-4983-BAC8-7149D5E485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100" y="5328924"/>
            <a:ext cx="2894012" cy="29400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s-ES" dirty="0" err="1"/>
              <a:t>Trainer’s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3244821-56EE-4AB4-86D8-0C56A85875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100" y="5769769"/>
            <a:ext cx="2894012" cy="29368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s-ES" dirty="0"/>
              <a:t>BTS Email </a:t>
            </a:r>
            <a:r>
              <a:rPr lang="es-ES" dirty="0" err="1"/>
              <a:t>address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B91770-53E7-40EA-9444-1EE23613D0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2732088"/>
            <a:ext cx="5094288" cy="1014412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sz="4800" b="1" dirty="0" err="1"/>
              <a:t>Subject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0252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172464"/>
            <a:ext cx="82296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s-ES_tradnl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3511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72985"/>
            <a:ext cx="8229600" cy="557555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s-ES_tradnl" dirty="0" err="1"/>
              <a:t>Title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2A8BC87-6B1C-4A74-94D5-634DA676C4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56139"/>
            <a:ext cx="8229600" cy="356634"/>
          </a:xfrm>
        </p:spPr>
        <p:txBody>
          <a:bodyPr lIns="0" tIns="0" rIns="0" bIns="0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8959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s-ES_tradnl" dirty="0" err="1"/>
              <a:t>Title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57200" y="1522758"/>
            <a:ext cx="8229600" cy="4900076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400"/>
            </a:lvl1pPr>
            <a:lvl2pPr marL="742950" indent="-285750">
              <a:buFont typeface="Wingdings" panose="05000000000000000000" pitchFamily="2" charset="2"/>
              <a:buChar char="§"/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800"/>
            </a:lvl3pPr>
            <a:lvl4pPr marL="1600200" indent="-228600">
              <a:buFont typeface="Wingdings" panose="05000000000000000000" pitchFamily="2" charset="2"/>
              <a:buChar char="§"/>
              <a:defRPr sz="1600"/>
            </a:lvl4pPr>
            <a:lvl5pPr marL="2057400" indent="-228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s-ES_tradnl" dirty="0"/>
              <a:t>Content</a:t>
            </a:r>
          </a:p>
          <a:p>
            <a:pPr lvl="1"/>
            <a:r>
              <a:rPr lang="es-ES_tradnl" dirty="0"/>
              <a:t>Content</a:t>
            </a:r>
          </a:p>
          <a:p>
            <a:pPr lvl="2"/>
            <a:r>
              <a:rPr lang="es-ES_tradnl" dirty="0"/>
              <a:t>Content</a:t>
            </a:r>
          </a:p>
          <a:p>
            <a:pPr lvl="3"/>
            <a:r>
              <a:rPr lang="es-ES_tradnl" dirty="0"/>
              <a:t>Content</a:t>
            </a:r>
          </a:p>
          <a:p>
            <a:pPr lvl="4"/>
            <a:r>
              <a:rPr lang="es-ES_tradnl" dirty="0"/>
              <a:t>Content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201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472985"/>
            <a:ext cx="8229600" cy="557555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s-ES_tradnl" dirty="0" err="1"/>
              <a:t>Title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2A8BC87-6B1C-4A74-94D5-634DA676C4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56139"/>
            <a:ext cx="8229600" cy="356634"/>
          </a:xfrm>
        </p:spPr>
        <p:txBody>
          <a:bodyPr lIns="0" tIns="0" rIns="0" bIns="0"/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431E53-F9C0-4BE1-AEE6-7F16C8E578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531344"/>
            <a:ext cx="8229600" cy="493069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/>
              <a:t>Content</a:t>
            </a:r>
          </a:p>
          <a:p>
            <a:pPr lvl="1"/>
            <a:r>
              <a:rPr lang="es-ES" dirty="0"/>
              <a:t>Content</a:t>
            </a:r>
          </a:p>
          <a:p>
            <a:pPr lvl="2"/>
            <a:r>
              <a:rPr lang="es-ES" dirty="0"/>
              <a:t>Content</a:t>
            </a:r>
          </a:p>
          <a:p>
            <a:pPr lvl="3"/>
            <a:r>
              <a:rPr lang="es-ES" dirty="0"/>
              <a:t>Content</a:t>
            </a:r>
          </a:p>
          <a:p>
            <a:pPr lvl="4"/>
            <a:r>
              <a:rPr lang="es-E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60119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57200" y="881349"/>
            <a:ext cx="8229600" cy="553046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400"/>
            </a:lvl1pPr>
            <a:lvl2pPr marL="742950" indent="-285750">
              <a:buFont typeface="Wingdings" panose="05000000000000000000" pitchFamily="2" charset="2"/>
              <a:buChar char="§"/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800"/>
            </a:lvl3pPr>
            <a:lvl4pPr marL="1600200" indent="-228600">
              <a:buFont typeface="Wingdings" panose="05000000000000000000" pitchFamily="2" charset="2"/>
              <a:buChar char="§"/>
              <a:defRPr sz="1600"/>
            </a:lvl4pPr>
            <a:lvl5pPr marL="2057400" indent="-228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s-ES_tradnl" dirty="0"/>
              <a:t>Content</a:t>
            </a:r>
          </a:p>
          <a:p>
            <a:pPr lvl="1"/>
            <a:r>
              <a:rPr lang="es-ES_tradnl" dirty="0"/>
              <a:t>Content</a:t>
            </a:r>
          </a:p>
          <a:p>
            <a:pPr lvl="2"/>
            <a:r>
              <a:rPr lang="es-ES_tradnl" dirty="0"/>
              <a:t>Content</a:t>
            </a:r>
          </a:p>
          <a:p>
            <a:pPr lvl="3"/>
            <a:r>
              <a:rPr lang="es-ES_tradnl" dirty="0"/>
              <a:t>Content</a:t>
            </a:r>
          </a:p>
          <a:p>
            <a:pPr lvl="4"/>
            <a:r>
              <a:rPr lang="es-ES_tradnl" dirty="0"/>
              <a:t>Content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56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575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167585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0" tIns="0" rIns="0" bIns="0" rtlCol="0" anchor="ctr"/>
          <a:lstStyle/>
          <a:p>
            <a:pPr marL="0" lvl="0">
              <a:tabLst>
                <a:tab pos="177800" algn="l"/>
              </a:tabLst>
            </a:pPr>
            <a:r>
              <a:rPr lang="es-ES" dirty="0"/>
              <a:t>Title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341645"/>
            <a:ext cx="8229600" cy="507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Content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pic>
        <p:nvPicPr>
          <p:cNvPr id="7" name="Imagen 11" descr="Logo-BTS.jpg">
            <a:extLst>
              <a:ext uri="{FF2B5EF4-FFF2-40B4-BE49-F238E27FC236}">
                <a16:creationId xmlns:a16="http://schemas.microsoft.com/office/drawing/2014/main" id="{53E0F7CB-69ED-4434-A868-1CECD8D081A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186" y="136525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73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9" r:id="rId3"/>
    <p:sldLayoutId id="2147483658" r:id="rId4"/>
    <p:sldLayoutId id="2147483661" r:id="rId5"/>
    <p:sldLayoutId id="2147483657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lang="es-ES" sz="32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m.wikipedia.org/wiki/Machin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32889348@N07/20607150556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ore%27s_law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olean_algebr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ethodshop/8006926316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hyperlink" Target="http://egon-blant.blogspot.com/" TargetMode="Externa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ckexchange.com/questions/95327/is-it-100-ok-to-say-all-software-doesnt-need-to-know-the-system-lower-than-th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Babbage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en.wikipedia.org/wiki/Polynomial" TargetMode="External"/><Relationship Id="rId4" Type="http://schemas.openxmlformats.org/officeDocument/2006/relationships/hyperlink" Target="https://en.wikipedia.org/wiki/Mechanical_calculato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inapsis-aom.blogspot.com/2012/02/vigencia-del-test-de-turing.htm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Talk:Enigma_machine" TargetMode="Externa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uring_machine_gallery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en.wikipedia.org/wiki/Switch" TargetMode="External"/><Relationship Id="rId7" Type="http://schemas.openxmlformats.org/officeDocument/2006/relationships/hyperlink" Target="https://en.wikipedia.org/wiki/Electromechanica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lutch" TargetMode="External"/><Relationship Id="rId5" Type="http://schemas.openxmlformats.org/officeDocument/2006/relationships/hyperlink" Target="https://en.wikipedia.org/wiki/Pinwheel_calculator" TargetMode="External"/><Relationship Id="rId4" Type="http://schemas.openxmlformats.org/officeDocument/2006/relationships/hyperlink" Target="https://en.wikipedia.org/wiki/Relay" TargetMode="External"/><Relationship Id="rId9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AC50293-09D2-40ED-900C-8887BEE8A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dirty="0" err="1"/>
              <a:t>Introduction</a:t>
            </a:r>
            <a:r>
              <a:rPr lang="es-ES" dirty="0"/>
              <a:t> to </a:t>
            </a:r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Python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B3EF1C-0364-4C99-8F44-9DC7D0969C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Sergio Gago – Guillermo Alonso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868AFA-2566-48CB-A514-480EFBFE0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err="1"/>
              <a:t>sergiogh@gmail.com</a:t>
            </a:r>
            <a:endParaRPr lang="es-ES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3CF688C5-17E1-A34D-B568-B53176A617ED}"/>
              </a:ext>
            </a:extLst>
          </p:cNvPr>
          <p:cNvSpPr txBox="1"/>
          <p:nvPr/>
        </p:nvSpPr>
        <p:spPr>
          <a:xfrm>
            <a:off x="546100" y="4273998"/>
            <a:ext cx="501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Master in Big Data Solutions 2020-2021</a:t>
            </a:r>
          </a:p>
        </p:txBody>
      </p:sp>
      <p:pic>
        <p:nvPicPr>
          <p:cNvPr id="1026" name="Picture 2" descr="Python Software Foundation License - Wikipedia, la enciclopedia libre">
            <a:extLst>
              <a:ext uri="{FF2B5EF4-FFF2-40B4-BE49-F238E27FC236}">
                <a16:creationId xmlns:a16="http://schemas.microsoft.com/office/drawing/2014/main" id="{265308BE-F657-FC47-AA9F-507EB47B6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101" y="0"/>
            <a:ext cx="3644757" cy="364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22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b11c5138_0_63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What is a computer?</a:t>
            </a:r>
            <a:endParaRPr/>
          </a:p>
        </p:txBody>
      </p:sp>
      <p:sp>
        <p:nvSpPr>
          <p:cNvPr id="140" name="Google Shape;140;g5eb11c5138_0_63"/>
          <p:cNvSpPr txBox="1">
            <a:spLocks noGrp="1"/>
          </p:cNvSpPr>
          <p:nvPr>
            <p:ph type="body" idx="1"/>
          </p:nvPr>
        </p:nvSpPr>
        <p:spPr>
          <a:xfrm>
            <a:off x="457200" y="1522758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There are many definitions:</a:t>
            </a:r>
            <a:endParaRPr/>
          </a:p>
          <a:p>
            <a:pPr marL="742950" marR="0" lvl="1" indent="-273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GB" sz="1800"/>
              <a:t>A computer is a machine that can be instructed to carry out sequences of arithmetic or logical operations automatically via computer programming</a:t>
            </a:r>
            <a:endParaRPr sz="1800"/>
          </a:p>
          <a:p>
            <a:pPr marL="742950" marR="0" lvl="1" indent="-273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an electronic device for storing and processing data, typically in binary form, according to instructions given to it in a variable program.</a:t>
            </a:r>
            <a:endParaRPr sz="1800"/>
          </a:p>
          <a:p>
            <a:pPr marL="742950" marR="0" lvl="1" indent="-2730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A computer is a</a:t>
            </a:r>
            <a:r>
              <a:rPr lang="en-GB" sz="1800">
                <a:uFill>
                  <a:noFill/>
                </a:uFill>
                <a:hlinkClick r:id="rId3"/>
              </a:rPr>
              <a:t> machine</a:t>
            </a:r>
            <a:r>
              <a:rPr lang="en-GB" sz="1800"/>
              <a:t> that accepts data as input, processes that data using programs, and outputs the processed data.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All of them contain: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Input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Process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2392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D501-60DA-1E46-9388-F4FE5835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Code</a:t>
            </a:r>
          </a:p>
        </p:txBody>
      </p:sp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8932498E-C57D-5A46-8660-40C3EA905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" y="1659904"/>
            <a:ext cx="8229600" cy="4625630"/>
          </a:xfrm>
        </p:spPr>
      </p:pic>
    </p:spTree>
    <p:extLst>
      <p:ext uri="{BB962C8B-B14F-4D97-AF65-F5344CB8AC3E}">
        <p14:creationId xmlns:p14="http://schemas.microsoft.com/office/powerpoint/2010/main" val="163024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4D1A-24F3-F345-8234-DE1F6ED9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Transistors</a:t>
            </a:r>
          </a:p>
        </p:txBody>
      </p:sp>
      <p:pic>
        <p:nvPicPr>
          <p:cNvPr id="3074" name="Picture 2" descr="Why were early computers so big? - Quora">
            <a:extLst>
              <a:ext uri="{FF2B5EF4-FFF2-40B4-BE49-F238E27FC236}">
                <a16:creationId xmlns:a16="http://schemas.microsoft.com/office/drawing/2014/main" id="{80726290-8DDA-0847-A7DD-6B10AD1559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00" y="2524919"/>
            <a:ext cx="7645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3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9A21-175A-4A4C-AF53-584B58A84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way to</a:t>
            </a:r>
          </a:p>
        </p:txBody>
      </p:sp>
      <p:pic>
        <p:nvPicPr>
          <p:cNvPr id="1026" name="Picture 2" descr="smallest-computer-evolution - CHM">
            <a:extLst>
              <a:ext uri="{FF2B5EF4-FFF2-40B4-BE49-F238E27FC236}">
                <a16:creationId xmlns:a16="http://schemas.microsoft.com/office/drawing/2014/main" id="{A21B0D80-F97E-7B4E-A635-CD0DEF5E1C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4004" y="1522413"/>
            <a:ext cx="5755991" cy="49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36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5eb11c5138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750" y="3119425"/>
            <a:ext cx="4204499" cy="295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5eb11c5138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275" y="4411575"/>
            <a:ext cx="3154025" cy="2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5eb11c5138_0_140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Computer Origins</a:t>
            </a:r>
            <a:endParaRPr/>
          </a:p>
        </p:txBody>
      </p:sp>
      <p:sp>
        <p:nvSpPr>
          <p:cNvPr id="205" name="Google Shape;205;g5eb11c5138_0_140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Transistors (Bell labs 1947)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Use semiconductor materials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Based on the conditions of the control flow the semiconductor will allow electricity to flow or not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06" name="Google Shape;206;g5eb11c5138_0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550" y="2895525"/>
            <a:ext cx="1928226" cy="172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366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eb11c5138_0_151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Current transistors size around 50 nanometers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Sheet of paper thickness around 100,000 nanometers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They can switch state millions of times per second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Can run for decades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The most common semiconductor used is Silicon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Research and advancement happened at California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The region started to be called Silicon Valley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g5eb11c5138_0_15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Computer Origins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4484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9F70-E0C4-C842-8A2C-B1BE40018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E97F8-623A-CF45-9AC2-3789419D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F868160-5BC1-E048-A8C8-0EFCB0EB5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91440"/>
            <a:ext cx="9144000" cy="6675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A76290-A295-4049-A449-97070C76D863}"/>
              </a:ext>
            </a:extLst>
          </p:cNvPr>
          <p:cNvSpPr txBox="1"/>
          <p:nvPr/>
        </p:nvSpPr>
        <p:spPr>
          <a:xfrm>
            <a:off x="0" y="676656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Moore%27s_law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3094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eb11c5138_0_166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Two states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True / False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1 / 0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On / Off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Electricity Flowing / No Electricity Flowing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Other systems allow more states but noise makes difficult to understand the values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Mathematics Boolean Algebra already existed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https://en.wikipedia.org/wiki/Boolean_algebra</a:t>
            </a:r>
            <a:endParaRPr/>
          </a:p>
          <a:p>
            <a:pPr marL="342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" name="Google Shape;225;g5eb11c5138_0_16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Binary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794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f2511f5be_0_1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Three basic Operations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400" b="1"/>
              <a:t>NOT</a:t>
            </a:r>
            <a:endParaRPr sz="1800" b="1"/>
          </a:p>
        </p:txBody>
      </p:sp>
      <p:sp>
        <p:nvSpPr>
          <p:cNvPr id="231" name="Google Shape;231;g5f2511f5be_0_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Binary</a:t>
            </a:r>
            <a:endParaRPr/>
          </a:p>
        </p:txBody>
      </p:sp>
      <p:pic>
        <p:nvPicPr>
          <p:cNvPr id="232" name="Google Shape;232;g5f2511f5be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219" y="1691944"/>
            <a:ext cx="2835775" cy="15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5f2511f5be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875" y="3429000"/>
            <a:ext cx="4890950" cy="30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5f2511f5be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274" y="1962740"/>
            <a:ext cx="1515100" cy="819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957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2511f5be_0_23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Three basic Operations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400" b="1"/>
              <a:t>AND</a:t>
            </a:r>
            <a:endParaRPr sz="1800" b="1"/>
          </a:p>
        </p:txBody>
      </p:sp>
      <p:sp>
        <p:nvSpPr>
          <p:cNvPr id="240" name="Google Shape;240;g5f2511f5be_0_23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Binary</a:t>
            </a:r>
            <a:endParaRPr/>
          </a:p>
        </p:txBody>
      </p:sp>
      <p:pic>
        <p:nvPicPr>
          <p:cNvPr id="241" name="Google Shape;241;g5f2511f5be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774" y="1715275"/>
            <a:ext cx="3320851" cy="19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5f2511f5be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478" y="1801063"/>
            <a:ext cx="209696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5f2511f5be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325" y="3854549"/>
            <a:ext cx="6121450" cy="2749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37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F9F5FEF-700B-4D73-B1DB-A1FBD61B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Session 1b - Objective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DCEBBD5-0FDE-41CE-A6F6-DADF53C0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Understand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computer</a:t>
            </a:r>
            <a:r>
              <a:rPr lang="es-ES" dirty="0"/>
              <a:t>,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parts</a:t>
            </a:r>
            <a:r>
              <a:rPr lang="es-ES" dirty="0"/>
              <a:t> and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works</a:t>
            </a:r>
            <a:endParaRPr lang="es-ES" dirty="0"/>
          </a:p>
          <a:p>
            <a:r>
              <a:rPr lang="es-ES" dirty="0" err="1"/>
              <a:t>Understand</a:t>
            </a:r>
            <a:r>
              <a:rPr lang="es-ES" dirty="0"/>
              <a:t> </a:t>
            </a:r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matters</a:t>
            </a:r>
            <a:endParaRPr lang="es-ES" dirty="0"/>
          </a:p>
          <a:p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history</a:t>
            </a:r>
            <a:r>
              <a:rPr lang="es-ES" dirty="0"/>
              <a:t> of </a:t>
            </a:r>
            <a:r>
              <a:rPr lang="es-ES" dirty="0" err="1"/>
              <a:t>computation</a:t>
            </a:r>
            <a:endParaRPr lang="es-ES" dirty="0"/>
          </a:p>
          <a:p>
            <a:r>
              <a:rPr lang="es-ES" dirty="0" err="1"/>
              <a:t>Understand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basics</a:t>
            </a:r>
            <a:r>
              <a:rPr lang="es-ES" dirty="0"/>
              <a:t> of </a:t>
            </a:r>
            <a:r>
              <a:rPr lang="es-ES" dirty="0" err="1"/>
              <a:t>Operating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, </a:t>
            </a:r>
            <a:r>
              <a:rPr lang="es-ES" dirty="0" err="1"/>
              <a:t>commands</a:t>
            </a:r>
            <a:r>
              <a:rPr lang="es-ES" dirty="0"/>
              <a:t>, etc.</a:t>
            </a:r>
          </a:p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dirty="0"/>
              <a:t>: </a:t>
            </a:r>
            <a:r>
              <a:rPr lang="es-ES" dirty="0" err="1"/>
              <a:t>Networking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0130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f2511f5be_0_31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Three basic Operations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400" b="1"/>
              <a:t>OR</a:t>
            </a:r>
            <a:endParaRPr sz="1800" b="1"/>
          </a:p>
        </p:txBody>
      </p:sp>
      <p:sp>
        <p:nvSpPr>
          <p:cNvPr id="249" name="Google Shape;249;g5f2511f5be_0_3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Binary</a:t>
            </a:r>
            <a:endParaRPr/>
          </a:p>
        </p:txBody>
      </p:sp>
      <p:pic>
        <p:nvPicPr>
          <p:cNvPr id="250" name="Google Shape;250;g5f2511f5b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402" y="1703577"/>
            <a:ext cx="3147829" cy="18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5f2511f5be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200" y="1459633"/>
            <a:ext cx="2845639" cy="18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5f2511f5be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825" y="3757247"/>
            <a:ext cx="6000949" cy="257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24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f2511f5be_0_45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Other Operations from the previous ones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 sz="2400" b="1"/>
              <a:t>XOR</a:t>
            </a:r>
            <a:endParaRPr sz="1800" b="1"/>
          </a:p>
        </p:txBody>
      </p:sp>
      <p:sp>
        <p:nvSpPr>
          <p:cNvPr id="258" name="Google Shape;258;g5f2511f5be_0_45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Binary</a:t>
            </a:r>
            <a:endParaRPr/>
          </a:p>
        </p:txBody>
      </p:sp>
      <p:pic>
        <p:nvPicPr>
          <p:cNvPr id="259" name="Google Shape;259;g5f2511f5be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50" y="2329500"/>
            <a:ext cx="6041201" cy="42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5f2511f5be_0_45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925" y="1626650"/>
            <a:ext cx="2751200" cy="137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4292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f2511f5be_0_56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Number Representation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Decimal Notation System (Base 10)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9144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Binary System (Base 2)</a:t>
            </a:r>
            <a:endParaRPr/>
          </a:p>
          <a:p>
            <a:pPr marL="342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g5f2511f5be_0_5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Binary</a:t>
            </a:r>
            <a:endParaRPr/>
          </a:p>
        </p:txBody>
      </p:sp>
      <p:pic>
        <p:nvPicPr>
          <p:cNvPr id="267" name="Google Shape;267;g5f2511f5be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700" y="2082350"/>
            <a:ext cx="3345950" cy="16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5f2511f5be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863" y="4717238"/>
            <a:ext cx="21812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5f2511f5be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9550" y="4598188"/>
            <a:ext cx="1809750" cy="173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43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f2511f5be_0_74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8 bit numbers == Byte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Values from 0 to 255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That’s 256 different values or 2^8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8 bit computers / 8 bit audio / 8 bit graphics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8 bit colours == 256 colours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24 bit colours == 16,777,216 colours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KiloByte (KB) = 1024 Bytes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MegaByte (MB) = 1024 KB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 million Bytes / 8 million bits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GigaByte (GB) = 1024 MB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 billion Bytes / 8 billion bits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TeraByte (TB) = 1024 GB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 trillion Bytes / 8 trillion bits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PetaByte ...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2" name="Google Shape;282;g5f2511f5be_0_74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Binary</a:t>
            </a:r>
            <a:endParaRPr/>
          </a:p>
        </p:txBody>
      </p:sp>
      <p:pic>
        <p:nvPicPr>
          <p:cNvPr id="283" name="Google Shape;283;g5f2511f5be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350" y="37456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698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f2511f5be_0_94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Words</a:t>
            </a:r>
            <a:endParaRPr/>
          </a:p>
        </p:txBody>
      </p:sp>
      <p:pic>
        <p:nvPicPr>
          <p:cNvPr id="296" name="Google Shape;296;g5f2511f5be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00" y="1206175"/>
            <a:ext cx="7872200" cy="5236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258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347F-7A00-6A4D-9B2B-48D78B92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movies to watch</a:t>
            </a:r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71EBCBF-141D-FF47-BFF4-05C3842FB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3750" y="1316114"/>
            <a:ext cx="2807810" cy="2291382"/>
          </a:xfrm>
        </p:spPr>
      </p:pic>
      <p:pic>
        <p:nvPicPr>
          <p:cNvPr id="8" name="Picture 7" descr="A picture containing food, table, phone&#10;&#10;Description automatically generated">
            <a:extLst>
              <a:ext uri="{FF2B5EF4-FFF2-40B4-BE49-F238E27FC236}">
                <a16:creationId xmlns:a16="http://schemas.microsoft.com/office/drawing/2014/main" id="{8486E6BD-E47C-1E47-88B7-429A9E3051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42649" y="1436813"/>
            <a:ext cx="3657600" cy="4341365"/>
          </a:xfrm>
          <a:prstGeom prst="rect">
            <a:avLst/>
          </a:prstGeom>
        </p:spPr>
      </p:pic>
      <p:pic>
        <p:nvPicPr>
          <p:cNvPr id="4098" name="Picture 2" descr="Silicon Cowboys': How Compaq cowpokes brought down IBM - CNET">
            <a:extLst>
              <a:ext uri="{FF2B5EF4-FFF2-40B4-BE49-F238E27FC236}">
                <a16:creationId xmlns:a16="http://schemas.microsoft.com/office/drawing/2014/main" id="{A1D98AC1-FBC7-6243-B88A-880C038C4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751" y="3768504"/>
            <a:ext cx="2807810" cy="253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8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2511f5be_0_104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ALU (</a:t>
            </a:r>
            <a:r>
              <a:rPr lang="en-GB" sz="2000"/>
              <a:t>Arithmetic Logic Unit)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Mathematical heart of a computer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5f2511f5be_0_104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309" name="Google Shape;309;g5f2511f5be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225" y="2142825"/>
            <a:ext cx="5484774" cy="40621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709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f2511f5be_0_110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ALU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Intel 74181 (1970s)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First ALU that fit entirely in a single chip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4 bits ALU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5f2511f5be_0_110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346" name="Google Shape;346;g5f2511f5be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250" y="1316113"/>
            <a:ext cx="20955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5f2511f5be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75" y="2751650"/>
            <a:ext cx="38100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5f2511f5be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3127275"/>
            <a:ext cx="3902751" cy="3122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719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f2511f5be_0_172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RAM (Random Access Memory)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AND OR LATCH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5f2511f5be_0_172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370" name="Google Shape;370;g5f2511f5be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032" y="2520025"/>
            <a:ext cx="6735517" cy="2205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059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2511f5be_0_181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RAM (Random Access Memory)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AND OR LATCH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Set input to 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5f2511f5be_0_18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377" name="Google Shape;377;g5f2511f5be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50" y="2427000"/>
            <a:ext cx="7667975" cy="260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28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D6BB1E1-69FE-47CD-A818-11940904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Contents</a:t>
            </a:r>
            <a:endParaRPr lang="es-ES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B670FF0A-E6BF-45B9-AE2E-113BE9D23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computation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Turing to Quantum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Operating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filesystems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Networking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basics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TCP/IP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IP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DNS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Hosting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basics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4919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f2511f5be_0_188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RAM (Random Access Memory)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AND OR LATCH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Rest sets back to 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5f2511f5be_0_188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384" name="Google Shape;384;g5f2511f5be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75" y="2937676"/>
            <a:ext cx="7326576" cy="221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932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f2511f5be_0_197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RAM (Random Access Memory)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AND OR LATCH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If both 0 maintain the last value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5f2511f5be_0_197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391" name="Google Shape;391;g5f2511f5be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00" y="3163125"/>
            <a:ext cx="8053001" cy="2429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37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f2511f5be_0_204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RAM (Random Access Memory)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With some more gates we can work with a single input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Adding flags for write enabled or not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A group of latches together is called a register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It holds a single number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We need to be able to access different registers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Address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5f2511f5be_0_204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398" name="Google Shape;398;g5f2511f5be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650" y="3723626"/>
            <a:ext cx="3633326" cy="2845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165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f2511f5be_0_220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RAM (Random Access Memory)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Random Access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Order</a:t>
            </a:r>
            <a:endParaRPr/>
          </a:p>
          <a:p>
            <a:pPr marL="9144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We can access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		any address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		anytime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5f2511f5be_0_220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413" name="Google Shape;413;g5f2511f5be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75" y="1745424"/>
            <a:ext cx="3292425" cy="17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5f2511f5be_0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072" y="1745422"/>
            <a:ext cx="4064250" cy="463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127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f2511f5be_0_235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CPU (Central Processing Unit)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Computers execute programs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Programs made of hundreds of instructions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Arithmetic Instruction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CPU configures the ALU to perform the mathematical operation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Memory Instruction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CPU configures RAM to read/write address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CPU is the heart of the computer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Control Unit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Directs the operation of the processor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Reads input operation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Executes Operation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Return Value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5f2511f5be_0_235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844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f2511f5be_0_241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CPU (Central Processing Unit)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5f2511f5be_0_24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434" name="Google Shape;434;g5f2511f5be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350" y="1820450"/>
            <a:ext cx="6230175" cy="4361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3535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f2511f5be_0_284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CPU (Central Processing Unit)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Programmable hardware by software instructions that allows to execute different instructions for a program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5f2511f5be_0_284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Parts of a computer</a:t>
            </a:r>
            <a:endParaRPr/>
          </a:p>
        </p:txBody>
      </p:sp>
      <p:pic>
        <p:nvPicPr>
          <p:cNvPr id="456" name="Google Shape;456;g5f2511f5be_0_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250" y="2449475"/>
            <a:ext cx="3884450" cy="4143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73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f2511f5be_0_321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Machine Language vs Assembly Language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5f2511f5be_0_321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Programming</a:t>
            </a:r>
            <a:endParaRPr/>
          </a:p>
        </p:txBody>
      </p:sp>
      <p:pic>
        <p:nvPicPr>
          <p:cNvPr id="497" name="Google Shape;497;g5f2511f5be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25" y="3167675"/>
            <a:ext cx="4588049" cy="30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5f2511f5be_0_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075" y="1781875"/>
            <a:ext cx="4630250" cy="347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877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f2511f5be_0_328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Compiler translates a higher level language into a lower language</a:t>
            </a:r>
            <a:endParaRPr/>
          </a:p>
          <a:p>
            <a:pPr marL="742950" marR="0" lvl="1" indent="-3111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C compiler to Assembly Language and machine language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5f2511f5be_0_328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Programming</a:t>
            </a:r>
            <a:endParaRPr/>
          </a:p>
        </p:txBody>
      </p:sp>
      <p:pic>
        <p:nvPicPr>
          <p:cNvPr id="505" name="Google Shape;505;g5f2511f5be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25" y="3020774"/>
            <a:ext cx="8229601" cy="2855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176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E0CD7-91E6-DE4F-9C73-B6C4BEE0C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Content Placeholder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4977FC-1A8C-1549-90E5-070AB10DA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6399" y="1522413"/>
            <a:ext cx="6611202" cy="4900612"/>
          </a:xfrm>
        </p:spPr>
      </p:pic>
    </p:spTree>
    <p:extLst>
      <p:ext uri="{BB962C8B-B14F-4D97-AF65-F5344CB8AC3E}">
        <p14:creationId xmlns:p14="http://schemas.microsoft.com/office/powerpoint/2010/main" val="271086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eb11c5138_0_79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Computer Origins</a:t>
            </a:r>
            <a:endParaRPr/>
          </a:p>
        </p:txBody>
      </p:sp>
      <p:sp>
        <p:nvSpPr>
          <p:cNvPr id="152" name="Google Shape;152;g5eb11c5138_0_79"/>
          <p:cNvSpPr txBox="1">
            <a:spLocks noGrp="1"/>
          </p:cNvSpPr>
          <p:nvPr>
            <p:ph type="body" idx="1"/>
          </p:nvPr>
        </p:nvSpPr>
        <p:spPr>
          <a:xfrm>
            <a:off x="457200" y="1522758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Earliest computing device recognised: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Abacus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Babylonia (now Iraq) over 5000 years ago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Hand Operated calculator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GB"/>
              <a:t>Add/subtract and store current calculation (like HDD)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Computer word origin: Person who calculates</a:t>
            </a:r>
            <a:endParaRPr/>
          </a:p>
        </p:txBody>
      </p:sp>
      <p:pic>
        <p:nvPicPr>
          <p:cNvPr id="153" name="Google Shape;153;g5eb11c5138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63" y="2371725"/>
            <a:ext cx="3571875" cy="211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893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728788"/>
            <a:ext cx="9144000" cy="2947987"/>
          </a:xfrm>
          <a:prstGeom prst="rect">
            <a:avLst/>
          </a:prstGeom>
          <a:solidFill>
            <a:srgbClr val="009D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4820" name="Imagen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300" y="1728788"/>
            <a:ext cx="5384800" cy="2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25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b11c5138_0_86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Computer Origins</a:t>
            </a:r>
            <a:endParaRPr/>
          </a:p>
        </p:txBody>
      </p:sp>
      <p:sp>
        <p:nvSpPr>
          <p:cNvPr id="159" name="Google Shape;159;g5eb11c5138_0_86"/>
          <p:cNvSpPr txBox="1">
            <a:spLocks noGrp="1"/>
          </p:cNvSpPr>
          <p:nvPr>
            <p:ph type="body" idx="1"/>
          </p:nvPr>
        </p:nvSpPr>
        <p:spPr>
          <a:xfrm>
            <a:off x="457200" y="1522758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Pre-Computation: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1800 to understand how cannons should be set based on conditions (air, temperature, pressure)</a:t>
            </a:r>
            <a:endParaRPr/>
          </a:p>
        </p:txBody>
      </p:sp>
      <p:pic>
        <p:nvPicPr>
          <p:cNvPr id="160" name="Google Shape;160;g5eb11c5138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600" y="2250520"/>
            <a:ext cx="4906851" cy="323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115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b11c5138_0_93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Computer Origins</a:t>
            </a:r>
            <a:endParaRPr/>
          </a:p>
        </p:txBody>
      </p:sp>
      <p:sp>
        <p:nvSpPr>
          <p:cNvPr id="166" name="Google Shape;166;g5eb11c5138_0_93"/>
          <p:cNvSpPr txBox="1">
            <a:spLocks noGrp="1"/>
          </p:cNvSpPr>
          <p:nvPr>
            <p:ph type="body" idx="1"/>
          </p:nvPr>
        </p:nvSpPr>
        <p:spPr>
          <a:xfrm>
            <a:off x="457200" y="1522758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Difference Engine: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74295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First created by</a:t>
            </a:r>
            <a:r>
              <a:rPr lang="en-GB">
                <a:uFill>
                  <a:noFill/>
                </a:uFill>
                <a:hlinkClick r:id="rId3"/>
              </a:rPr>
              <a:t> Charles Babbage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Automatic</a:t>
            </a:r>
            <a:r>
              <a:rPr lang="en-GB">
                <a:uFill>
                  <a:noFill/>
                </a:uFill>
                <a:hlinkClick r:id="rId4"/>
              </a:rPr>
              <a:t> mechanical calculator</a:t>
            </a:r>
            <a:r>
              <a:rPr lang="en-GB"/>
              <a:t> designed to tabulate</a:t>
            </a:r>
            <a:r>
              <a:rPr lang="en-GB">
                <a:uFill>
                  <a:noFill/>
                </a:uFill>
                <a:hlinkClick r:id="rId5"/>
              </a:rPr>
              <a:t> polynomial functions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GB"/>
              <a:t>Modifying gears new calculations</a:t>
            </a:r>
            <a:endParaRPr/>
          </a:p>
        </p:txBody>
      </p:sp>
      <p:pic>
        <p:nvPicPr>
          <p:cNvPr id="167" name="Google Shape;167;g5eb11c5138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2079474"/>
            <a:ext cx="4028144" cy="291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5eb11c5138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1325" y="2079475"/>
            <a:ext cx="3885475" cy="2914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52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7331-BB2A-194B-A6E2-A1CB6B8C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B0A128E-7888-8C4E-90EB-9D6964F14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0024" y="1553442"/>
            <a:ext cx="3687710" cy="49006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938308-66C8-AB4E-909D-3B4E9E91A6F4}"/>
              </a:ext>
            </a:extLst>
          </p:cNvPr>
          <p:cNvSpPr txBox="1"/>
          <p:nvPr/>
        </p:nvSpPr>
        <p:spPr>
          <a:xfrm>
            <a:off x="5198762" y="5933863"/>
            <a:ext cx="318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watch: The imitation game</a:t>
            </a:r>
          </a:p>
        </p:txBody>
      </p:sp>
      <p:pic>
        <p:nvPicPr>
          <p:cNvPr id="12" name="Picture 11" descr="A keyboard sitting on top of a wooden table&#10;&#10;Description automatically generated">
            <a:extLst>
              <a:ext uri="{FF2B5EF4-FFF2-40B4-BE49-F238E27FC236}">
                <a16:creationId xmlns:a16="http://schemas.microsoft.com/office/drawing/2014/main" id="{90EA1DC7-E309-9748-B040-1A4F7AFBD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98762" y="1633591"/>
            <a:ext cx="2958721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119F02-6466-C344-87BC-9A38FA2250D9}"/>
              </a:ext>
            </a:extLst>
          </p:cNvPr>
          <p:cNvSpPr txBox="1"/>
          <p:nvPr/>
        </p:nvSpPr>
        <p:spPr>
          <a:xfrm>
            <a:off x="2106399" y="6858000"/>
            <a:ext cx="4931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en.wikipedia.org/wiki/Talk:Enigma_machin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1694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9A0E-954A-5240-BCD5-AF9B68EF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E6B2776-0912-5F41-9D71-1D8FB5FB9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3919" y="1765559"/>
            <a:ext cx="7620000" cy="4660900"/>
          </a:xfrm>
        </p:spPr>
      </p:pic>
    </p:spTree>
    <p:extLst>
      <p:ext uri="{BB962C8B-B14F-4D97-AF65-F5344CB8AC3E}">
        <p14:creationId xmlns:p14="http://schemas.microsoft.com/office/powerpoint/2010/main" val="425902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eb11c5138_0_113"/>
          <p:cNvSpPr txBox="1">
            <a:spLocks noGrp="1"/>
          </p:cNvSpPr>
          <p:nvPr>
            <p:ph type="title"/>
          </p:nvPr>
        </p:nvSpPr>
        <p:spPr>
          <a:xfrm>
            <a:off x="457200" y="17311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GB"/>
              <a:t>Computer Origins</a:t>
            </a:r>
            <a:endParaRPr/>
          </a:p>
        </p:txBody>
      </p:sp>
      <p:sp>
        <p:nvSpPr>
          <p:cNvPr id="181" name="Google Shape;181;g5eb11c5138_0_113"/>
          <p:cNvSpPr txBox="1">
            <a:spLocks noGrp="1"/>
          </p:cNvSpPr>
          <p:nvPr>
            <p:ph type="body" idx="1"/>
          </p:nvPr>
        </p:nvSpPr>
        <p:spPr>
          <a:xfrm>
            <a:off x="418550" y="1103633"/>
            <a:ext cx="8229600" cy="49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GB"/>
              <a:t>The 1944 Mark I by IBM.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Built from</a:t>
            </a:r>
            <a:r>
              <a:rPr lang="en-GB" sz="1800">
                <a:uFill>
                  <a:noFill/>
                </a:uFill>
                <a:hlinkClick r:id="rId3"/>
              </a:rPr>
              <a:t> switches</a:t>
            </a:r>
            <a:r>
              <a:rPr lang="en-GB" sz="1800"/>
              <a:t>,</a:t>
            </a:r>
            <a:r>
              <a:rPr lang="en-GB" sz="1800">
                <a:uFill>
                  <a:noFill/>
                </a:uFill>
                <a:hlinkClick r:id="rId4"/>
              </a:rPr>
              <a:t> relays</a:t>
            </a:r>
            <a:r>
              <a:rPr lang="en-GB" sz="1800"/>
              <a:t>,</a:t>
            </a:r>
            <a:r>
              <a:rPr lang="en-GB" sz="1800">
                <a:uFill>
                  <a:noFill/>
                </a:uFill>
                <a:hlinkClick r:id="rId5"/>
              </a:rPr>
              <a:t> rotating shafts</a:t>
            </a:r>
            <a:r>
              <a:rPr lang="en-GB" sz="1800"/>
              <a:t>, and</a:t>
            </a:r>
            <a:r>
              <a:rPr lang="en-GB" sz="1800">
                <a:uFill>
                  <a:noFill/>
                </a:uFill>
                <a:hlinkClick r:id="rId6"/>
              </a:rPr>
              <a:t> clutches</a:t>
            </a:r>
            <a:r>
              <a:rPr lang="en-GB" sz="1800"/>
              <a:t>. </a:t>
            </a:r>
            <a:endParaRPr sz="1800"/>
          </a:p>
          <a:p>
            <a:pPr marL="3429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It used 765,000</a:t>
            </a:r>
            <a:r>
              <a:rPr lang="en-GB" sz="1800">
                <a:uFill>
                  <a:noFill/>
                </a:uFill>
                <a:hlinkClick r:id="rId7"/>
              </a:rPr>
              <a:t> </a:t>
            </a:r>
            <a:r>
              <a:rPr lang="en-GB" sz="1800"/>
              <a:t>components and hundreds of miles of wire</a:t>
            </a:r>
            <a:endParaRPr sz="1800"/>
          </a:p>
          <a:p>
            <a:pPr marL="3429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It weighed about 9,445 pounds </a:t>
            </a:r>
            <a:endParaRPr sz="1800"/>
          </a:p>
          <a:p>
            <a:pPr marL="3429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Good relay 50 times per second</a:t>
            </a:r>
            <a:endParaRPr sz="1800"/>
          </a:p>
          <a:p>
            <a:pPr marL="3429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Mark I:</a:t>
            </a:r>
            <a:endParaRPr sz="1800"/>
          </a:p>
          <a:p>
            <a:pPr marL="74295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3 Additions or subtractions per second</a:t>
            </a:r>
            <a:endParaRPr sz="1800"/>
          </a:p>
          <a:p>
            <a:pPr marL="74295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Multiplications 6 seconds</a:t>
            </a:r>
            <a:endParaRPr sz="1800"/>
          </a:p>
          <a:p>
            <a:pPr marL="74295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 sz="1800"/>
              <a:t>Divisions 15 seconds</a:t>
            </a:r>
            <a:endParaRPr sz="1800"/>
          </a:p>
        </p:txBody>
      </p:sp>
      <p:pic>
        <p:nvPicPr>
          <p:cNvPr id="182" name="Google Shape;182;g5eb11c5138_0_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8550" y="2098375"/>
            <a:ext cx="3411400" cy="17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5eb11c5138_0_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3750" y="1783063"/>
            <a:ext cx="4153450" cy="233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756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AC0F824012F34E9D0040B4F06A53D5" ma:contentTypeVersion="2" ma:contentTypeDescription="Create a new document." ma:contentTypeScope="" ma:versionID="c8a86c822cfb43c4dc2c121d5333982f">
  <xsd:schema xmlns:xsd="http://www.w3.org/2001/XMLSchema" xmlns:xs="http://www.w3.org/2001/XMLSchema" xmlns:p="http://schemas.microsoft.com/office/2006/metadata/properties" xmlns:ns2="e7c13240-f228-43bc-84f4-14b26bd2a47f" targetNamespace="http://schemas.microsoft.com/office/2006/metadata/properties" ma:root="true" ma:fieldsID="baf3987b8481008776824c777b980b09" ns2:_="">
    <xsd:import namespace="e7c13240-f228-43bc-84f4-14b26bd2a4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13240-f228-43bc-84f4-14b26bd2a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3866A6-E90A-48E3-9A4D-8A832C19C8EA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e7c13240-f228-43bc-84f4-14b26bd2a47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1B5EA9C-B201-4239-B3C4-C184BC6C58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c13240-f228-43bc-84f4-14b26bd2a4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EE7DF1-4068-4DA3-8DFD-02863DBB9B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81146</TotalTime>
  <Words>917</Words>
  <Application>Microsoft Macintosh PowerPoint</Application>
  <PresentationFormat>On-screen Show (4:3)</PresentationFormat>
  <Paragraphs>246</Paragraphs>
  <Slides>40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Avenir Book</vt:lpstr>
      <vt:lpstr>Calibri</vt:lpstr>
      <vt:lpstr>Noto Sans Symbols</vt:lpstr>
      <vt:lpstr>Wingdings</vt:lpstr>
      <vt:lpstr>Tema de Office</vt:lpstr>
      <vt:lpstr>PowerPoint Presentation</vt:lpstr>
      <vt:lpstr>Session 1b - Objective</vt:lpstr>
      <vt:lpstr>Contents</vt:lpstr>
      <vt:lpstr>Computer Origins</vt:lpstr>
      <vt:lpstr>Computer Origins</vt:lpstr>
      <vt:lpstr>Computer Origins</vt:lpstr>
      <vt:lpstr>PowerPoint Presentation</vt:lpstr>
      <vt:lpstr>PowerPoint Presentation</vt:lpstr>
      <vt:lpstr>Computer Origins</vt:lpstr>
      <vt:lpstr>What is a computer?</vt:lpstr>
      <vt:lpstr>Binary Code</vt:lpstr>
      <vt:lpstr>Transistors</vt:lpstr>
      <vt:lpstr>All the way to</vt:lpstr>
      <vt:lpstr>Computer Origins</vt:lpstr>
      <vt:lpstr>Computer Origins</vt:lpstr>
      <vt:lpstr>PowerPoint Presentation</vt:lpstr>
      <vt:lpstr>Binary</vt:lpstr>
      <vt:lpstr>Binary</vt:lpstr>
      <vt:lpstr>Binary</vt:lpstr>
      <vt:lpstr>Binary</vt:lpstr>
      <vt:lpstr>Binary</vt:lpstr>
      <vt:lpstr>Binary</vt:lpstr>
      <vt:lpstr>Binary</vt:lpstr>
      <vt:lpstr>Words</vt:lpstr>
      <vt:lpstr>Some more movies to watch</vt:lpstr>
      <vt:lpstr>Parts of a computer</vt:lpstr>
      <vt:lpstr>Parts of a computer</vt:lpstr>
      <vt:lpstr>Parts of a computer</vt:lpstr>
      <vt:lpstr>Parts of a computer</vt:lpstr>
      <vt:lpstr>Parts of a computer</vt:lpstr>
      <vt:lpstr>Parts of a computer</vt:lpstr>
      <vt:lpstr>Parts of a computer</vt:lpstr>
      <vt:lpstr>Parts of a computer</vt:lpstr>
      <vt:lpstr>Parts of a computer</vt:lpstr>
      <vt:lpstr>Parts of a computer</vt:lpstr>
      <vt:lpstr>Parts of a computer</vt:lpstr>
      <vt:lpstr>Programming</vt:lpstr>
      <vt:lpstr>Programming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talent gap</dc:title>
  <dc:creator>Josep Clotet</dc:creator>
  <cp:lastModifiedBy>Sergio Gago</cp:lastModifiedBy>
  <cp:revision>1056</cp:revision>
  <cp:lastPrinted>2017-02-16T16:41:42Z</cp:lastPrinted>
  <dcterms:created xsi:type="dcterms:W3CDTF">2016-07-18T16:09:55Z</dcterms:created>
  <dcterms:modified xsi:type="dcterms:W3CDTF">2020-09-01T12:22:52Z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0x0101008EAC0F824012F34E9D0040B4F06A53D5</vt:lpwstr>
  </property>
</Properties>
</file>